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7"/>
  </p:notesMasterIdLst>
  <p:sldIdLst>
    <p:sldId id="256" r:id="rId2"/>
    <p:sldId id="259" r:id="rId3"/>
    <p:sldId id="262" r:id="rId4"/>
    <p:sldId id="267" r:id="rId5"/>
    <p:sldId id="268" r:id="rId6"/>
    <p:sldId id="269" r:id="rId7"/>
    <p:sldId id="270" r:id="rId8"/>
    <p:sldId id="272" r:id="rId9"/>
    <p:sldId id="275" r:id="rId10"/>
    <p:sldId id="276" r:id="rId11"/>
    <p:sldId id="291" r:id="rId12"/>
    <p:sldId id="292" r:id="rId13"/>
    <p:sldId id="293" r:id="rId14"/>
    <p:sldId id="312" r:id="rId15"/>
    <p:sldId id="311" r:id="rId16"/>
  </p:sldIdLst>
  <p:sldSz cx="9144000" cy="5143500" type="screen16x9"/>
  <p:notesSz cx="6858000" cy="9144000"/>
  <p:embeddedFontLst>
    <p:embeddedFont>
      <p:font typeface="Nunito Light" pitchFamily="2" charset="0"/>
      <p:regular r:id="rId18"/>
      <p:italic r:id="rId19"/>
    </p:embeddedFont>
    <p:embeddedFont>
      <p:font typeface="Poppins" panose="020B0502040204020203" pitchFamily="2" charset="0"/>
      <p:regular r:id="rId20"/>
      <p:bold r:id="rId21"/>
      <p:italic r:id="rId22"/>
      <p:boldItalic r:id="rId23"/>
    </p:embeddedFont>
    <p:embeddedFont>
      <p:font typeface="Poppins ExtraLight" panose="020B0502040204020203" pitchFamily="2" charset="0"/>
      <p:regular r:id="rId24"/>
      <p:bold r:id="rId25"/>
      <p:italic r:id="rId26"/>
      <p:boldItalic r:id="rId27"/>
    </p:embeddedFont>
    <p:embeddedFont>
      <p:font typeface="Poppins SemiBold" panose="020B0502040204020203"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C0E7C4-0787-41B7-BB3C-804394446836}">
  <a:tblStyle styleId="{8FC0E7C4-0787-41B7-BB3C-804394446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A3CD85-DE26-4975-9AAF-C193941677F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a85d6bcdf6_0_9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2a85d6bcdf6_0_9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a85d6b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2a85d6b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a85d6bcdf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2a85d6bcdf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38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9"/>
        <p:cNvGrpSpPr/>
        <p:nvPr/>
      </p:nvGrpSpPr>
      <p:grpSpPr>
        <a:xfrm>
          <a:off x="0" y="0"/>
          <a:ext cx="0" cy="0"/>
          <a:chOff x="0" y="0"/>
          <a:chExt cx="0" cy="0"/>
        </a:xfrm>
      </p:grpSpPr>
      <p:sp>
        <p:nvSpPr>
          <p:cNvPr id="7950" name="Google Shape;7950;g2a85d6bcdf6_0_8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1" name="Google Shape;7951;g2a85d6bcdf6_0_8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7039500" cy="1496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036200"/>
            <a:ext cx="4291800" cy="43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0" y="2938150"/>
            <a:ext cx="9144000" cy="22101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5446675" y="1489650"/>
            <a:ext cx="2984100" cy="199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15"/>
          <p:cNvSpPr txBox="1">
            <a:spLocks noGrp="1"/>
          </p:cNvSpPr>
          <p:nvPr>
            <p:ph type="subTitle" idx="1"/>
          </p:nvPr>
        </p:nvSpPr>
        <p:spPr>
          <a:xfrm>
            <a:off x="5446675" y="3487700"/>
            <a:ext cx="29841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5"/>
          <p:cNvSpPr>
            <a:spLocks noGrp="1"/>
          </p:cNvSpPr>
          <p:nvPr>
            <p:ph type="pic" idx="2"/>
          </p:nvPr>
        </p:nvSpPr>
        <p:spPr>
          <a:xfrm>
            <a:off x="0" y="0"/>
            <a:ext cx="4488300" cy="51435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025525" y="1953300"/>
            <a:ext cx="2958000" cy="1133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17"/>
          <p:cNvSpPr txBox="1">
            <a:spLocks noGrp="1"/>
          </p:cNvSpPr>
          <p:nvPr>
            <p:ph type="subTitle" idx="1"/>
          </p:nvPr>
        </p:nvSpPr>
        <p:spPr>
          <a:xfrm>
            <a:off x="4025675" y="3086999"/>
            <a:ext cx="29580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2316688" y="1953300"/>
            <a:ext cx="2958000" cy="1133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8"/>
          <p:cNvSpPr txBox="1">
            <a:spLocks noGrp="1"/>
          </p:cNvSpPr>
          <p:nvPr>
            <p:ph type="subTitle" idx="1"/>
          </p:nvPr>
        </p:nvSpPr>
        <p:spPr>
          <a:xfrm>
            <a:off x="2316688" y="3087000"/>
            <a:ext cx="29580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36"/>
        <p:cNvGrpSpPr/>
        <p:nvPr/>
      </p:nvGrpSpPr>
      <p:grpSpPr>
        <a:xfrm>
          <a:off x="0" y="0"/>
          <a:ext cx="0" cy="0"/>
          <a:chOff x="0" y="0"/>
          <a:chExt cx="0" cy="0"/>
        </a:xfrm>
      </p:grpSpPr>
      <p:sp>
        <p:nvSpPr>
          <p:cNvPr id="137" name="Google Shape;137;p26"/>
          <p:cNvSpPr txBox="1">
            <a:spLocks noGrp="1"/>
          </p:cNvSpPr>
          <p:nvPr>
            <p:ph type="title" hasCustomPrompt="1"/>
          </p:nvPr>
        </p:nvSpPr>
        <p:spPr>
          <a:xfrm>
            <a:off x="713225" y="539500"/>
            <a:ext cx="4260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atin typeface="Poppins ExtraLight"/>
                <a:ea typeface="Poppins ExtraLight"/>
                <a:cs typeface="Poppins ExtraLight"/>
                <a:sym typeface="Poppins Extra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8" name="Google Shape;138;p26"/>
          <p:cNvSpPr txBox="1">
            <a:spLocks noGrp="1"/>
          </p:cNvSpPr>
          <p:nvPr>
            <p:ph type="subTitle" idx="1"/>
          </p:nvPr>
        </p:nvSpPr>
        <p:spPr>
          <a:xfrm>
            <a:off x="713225" y="1297500"/>
            <a:ext cx="42609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39" name="Google Shape;139;p26"/>
          <p:cNvSpPr txBox="1">
            <a:spLocks noGrp="1"/>
          </p:cNvSpPr>
          <p:nvPr>
            <p:ph type="title" idx="2" hasCustomPrompt="1"/>
          </p:nvPr>
        </p:nvSpPr>
        <p:spPr>
          <a:xfrm>
            <a:off x="713225" y="2002604"/>
            <a:ext cx="4260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atin typeface="Poppins ExtraLight"/>
                <a:ea typeface="Poppins ExtraLight"/>
                <a:cs typeface="Poppins ExtraLight"/>
                <a:sym typeface="Poppins Extra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 name="Google Shape;140;p26"/>
          <p:cNvSpPr txBox="1">
            <a:spLocks noGrp="1"/>
          </p:cNvSpPr>
          <p:nvPr>
            <p:ph type="subTitle" idx="3"/>
          </p:nvPr>
        </p:nvSpPr>
        <p:spPr>
          <a:xfrm>
            <a:off x="713225" y="2763175"/>
            <a:ext cx="42609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1" name="Google Shape;141;p26"/>
          <p:cNvSpPr txBox="1">
            <a:spLocks noGrp="1"/>
          </p:cNvSpPr>
          <p:nvPr>
            <p:ph type="title" idx="4" hasCustomPrompt="1"/>
          </p:nvPr>
        </p:nvSpPr>
        <p:spPr>
          <a:xfrm>
            <a:off x="713225" y="3468258"/>
            <a:ext cx="4260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atin typeface="Poppins ExtraLight"/>
                <a:ea typeface="Poppins ExtraLight"/>
                <a:cs typeface="Poppins ExtraLight"/>
                <a:sym typeface="Poppins Extra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2" name="Google Shape;142;p26"/>
          <p:cNvSpPr txBox="1">
            <a:spLocks noGrp="1"/>
          </p:cNvSpPr>
          <p:nvPr>
            <p:ph type="subTitle" idx="5"/>
          </p:nvPr>
        </p:nvSpPr>
        <p:spPr>
          <a:xfrm>
            <a:off x="713225" y="4231401"/>
            <a:ext cx="42609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3" name="Google Shape;143;p26"/>
          <p:cNvSpPr>
            <a:spLocks noGrp="1"/>
          </p:cNvSpPr>
          <p:nvPr>
            <p:ph type="pic" idx="6"/>
          </p:nvPr>
        </p:nvSpPr>
        <p:spPr>
          <a:xfrm>
            <a:off x="5768225" y="0"/>
            <a:ext cx="3375900"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218197" y="539500"/>
            <a:ext cx="4212600" cy="122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27"/>
          <p:cNvSpPr txBox="1">
            <a:spLocks noGrp="1"/>
          </p:cNvSpPr>
          <p:nvPr>
            <p:ph type="subTitle" idx="1"/>
          </p:nvPr>
        </p:nvSpPr>
        <p:spPr>
          <a:xfrm>
            <a:off x="4218150" y="1641824"/>
            <a:ext cx="4212600" cy="10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 name="Google Shape;147;p27"/>
          <p:cNvSpPr txBox="1"/>
          <p:nvPr/>
        </p:nvSpPr>
        <p:spPr>
          <a:xfrm>
            <a:off x="4323900" y="3868700"/>
            <a:ext cx="4001100" cy="735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Poppins"/>
                <a:ea typeface="Poppins"/>
                <a:cs typeface="Poppins"/>
                <a:sym typeface="Poppins"/>
              </a:rPr>
              <a:t>CREDITS:</a:t>
            </a:r>
            <a:r>
              <a:rPr lang="en" sz="1200">
                <a:solidFill>
                  <a:schemeClr val="dk1"/>
                </a:solidFill>
                <a:latin typeface="Poppins"/>
                <a:ea typeface="Poppins"/>
                <a:cs typeface="Poppins"/>
                <a:sym typeface="Poppins"/>
              </a:rPr>
              <a:t> This presentation template was created by </a:t>
            </a:r>
            <a:r>
              <a:rPr lang="en" sz="1200" b="1" u="sng">
                <a:solidFill>
                  <a:schemeClr val="hlink"/>
                </a:solidFill>
                <a:latin typeface="Poppins"/>
                <a:ea typeface="Poppins"/>
                <a:cs typeface="Poppins"/>
                <a:sym typeface="Poppins"/>
                <a:hlinkClick r:id="rId2"/>
              </a:rPr>
              <a:t>Slidesgo</a:t>
            </a:r>
            <a:r>
              <a:rPr lang="en" sz="1200">
                <a:solidFill>
                  <a:schemeClr val="dk1"/>
                </a:solidFill>
                <a:latin typeface="Poppins"/>
                <a:ea typeface="Poppins"/>
                <a:cs typeface="Poppins"/>
                <a:sym typeface="Poppins"/>
              </a:rPr>
              <a:t>, and includes icons by </a:t>
            </a:r>
            <a:r>
              <a:rPr lang="en" sz="1200" b="1" u="sng">
                <a:solidFill>
                  <a:schemeClr val="dk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dk1"/>
                </a:solidFill>
                <a:latin typeface="Poppins"/>
                <a:ea typeface="Poppins"/>
                <a:cs typeface="Poppins"/>
                <a:sym typeface="Poppins"/>
              </a:rPr>
              <a:t>, and infographics &amp; images by </a:t>
            </a:r>
            <a:r>
              <a:rPr lang="en" sz="1200" b="1" u="sng">
                <a:solidFill>
                  <a:schemeClr val="dk1"/>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Poppins"/>
                <a:ea typeface="Poppins"/>
                <a:cs typeface="Poppins"/>
                <a:sym typeface="Poppins"/>
              </a:rPr>
              <a:t> </a:t>
            </a:r>
            <a:endParaRPr sz="1200" b="1" u="sng">
              <a:solidFill>
                <a:schemeClr val="dk1"/>
              </a:solidFill>
              <a:latin typeface="Poppins"/>
              <a:ea typeface="Poppins"/>
              <a:cs typeface="Poppins"/>
              <a:sym typeface="Poppins"/>
            </a:endParaRPr>
          </a:p>
        </p:txBody>
      </p:sp>
      <p:sp>
        <p:nvSpPr>
          <p:cNvPr id="148" name="Google Shape;148;p27"/>
          <p:cNvSpPr>
            <a:spLocks noGrp="1"/>
          </p:cNvSpPr>
          <p:nvPr>
            <p:ph type="pic" idx="2"/>
          </p:nvPr>
        </p:nvSpPr>
        <p:spPr>
          <a:xfrm>
            <a:off x="0" y="0"/>
            <a:ext cx="3689700"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
        <p:cNvGrpSpPr/>
        <p:nvPr/>
      </p:nvGrpSpPr>
      <p:grpSpPr>
        <a:xfrm>
          <a:off x="0" y="0"/>
          <a:ext cx="0" cy="0"/>
          <a:chOff x="0" y="0"/>
          <a:chExt cx="0" cy="0"/>
        </a:xfrm>
      </p:grpSpPr>
      <p:sp>
        <p:nvSpPr>
          <p:cNvPr id="150" name="Google Shape;150;p28"/>
          <p:cNvSpPr>
            <a:spLocks noGrp="1"/>
          </p:cNvSpPr>
          <p:nvPr>
            <p:ph type="pic" idx="2"/>
          </p:nvPr>
        </p:nvSpPr>
        <p:spPr>
          <a:xfrm>
            <a:off x="0" y="0"/>
            <a:ext cx="713100" cy="5143500"/>
          </a:xfrm>
          <a:prstGeom prst="rect">
            <a:avLst/>
          </a:prstGeom>
          <a:noFill/>
          <a:ln>
            <a:noFill/>
          </a:ln>
        </p:spPr>
      </p:sp>
      <p:sp>
        <p:nvSpPr>
          <p:cNvPr id="151" name="Google Shape;151;p28"/>
          <p:cNvSpPr>
            <a:spLocks noGrp="1"/>
          </p:cNvSpPr>
          <p:nvPr>
            <p:ph type="pic" idx="3"/>
          </p:nvPr>
        </p:nvSpPr>
        <p:spPr>
          <a:xfrm>
            <a:off x="8430775" y="0"/>
            <a:ext cx="713100" cy="51435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2"/>
        <p:cNvGrpSpPr/>
        <p:nvPr/>
      </p:nvGrpSpPr>
      <p:grpSpPr>
        <a:xfrm>
          <a:off x="0" y="0"/>
          <a:ext cx="0" cy="0"/>
          <a:chOff x="0" y="0"/>
          <a:chExt cx="0" cy="0"/>
        </a:xfrm>
      </p:grpSpPr>
      <p:sp>
        <p:nvSpPr>
          <p:cNvPr id="153" name="Google Shape;153;p29"/>
          <p:cNvSpPr>
            <a:spLocks noGrp="1"/>
          </p:cNvSpPr>
          <p:nvPr>
            <p:ph type="pic" idx="2"/>
          </p:nvPr>
        </p:nvSpPr>
        <p:spPr>
          <a:xfrm>
            <a:off x="0" y="0"/>
            <a:ext cx="9144000" cy="2109000"/>
          </a:xfrm>
          <a:prstGeom prst="rect">
            <a:avLst/>
          </a:prstGeom>
          <a:noFill/>
          <a:ln>
            <a:noFill/>
          </a:ln>
        </p:spPr>
      </p:sp>
      <p:sp>
        <p:nvSpPr>
          <p:cNvPr id="154" name="Google Shape;154;p29"/>
          <p:cNvSpPr>
            <a:spLocks noGrp="1"/>
          </p:cNvSpPr>
          <p:nvPr>
            <p:ph type="pic" idx="3"/>
          </p:nvPr>
        </p:nvSpPr>
        <p:spPr>
          <a:xfrm>
            <a:off x="6593400" y="2109075"/>
            <a:ext cx="2550600" cy="30345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13225" y="539488"/>
            <a:ext cx="3839100" cy="1115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655175"/>
            <a:ext cx="3839100" cy="29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31" name="Google Shape;31;p7"/>
          <p:cNvSpPr>
            <a:spLocks noGrp="1"/>
          </p:cNvSpPr>
          <p:nvPr>
            <p:ph type="pic" idx="2"/>
          </p:nvPr>
        </p:nvSpPr>
        <p:spPr>
          <a:xfrm>
            <a:off x="5603825" y="0"/>
            <a:ext cx="3540300" cy="51435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32775" y="2658650"/>
            <a:ext cx="4398000" cy="1945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a:spLocks noGrp="1"/>
          </p:cNvSpPr>
          <p:nvPr>
            <p:ph type="pic" idx="2"/>
          </p:nvPr>
        </p:nvSpPr>
        <p:spPr>
          <a:xfrm>
            <a:off x="0" y="0"/>
            <a:ext cx="3267000" cy="5143500"/>
          </a:xfrm>
          <a:prstGeom prst="rect">
            <a:avLst/>
          </a:prstGeom>
          <a:noFill/>
          <a:ln>
            <a:noFill/>
          </a:ln>
        </p:spPr>
      </p:sp>
      <p:sp>
        <p:nvSpPr>
          <p:cNvPr id="35" name="Google Shape;35;p8"/>
          <p:cNvSpPr>
            <a:spLocks noGrp="1"/>
          </p:cNvSpPr>
          <p:nvPr>
            <p:ph type="pic" idx="3"/>
          </p:nvPr>
        </p:nvSpPr>
        <p:spPr>
          <a:xfrm>
            <a:off x="3267000" y="0"/>
            <a:ext cx="5877000" cy="2165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727575" y="1418100"/>
            <a:ext cx="3703200" cy="126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8" name="Google Shape;38;p9"/>
          <p:cNvSpPr txBox="1">
            <a:spLocks noGrp="1"/>
          </p:cNvSpPr>
          <p:nvPr>
            <p:ph type="subTitle" idx="1"/>
          </p:nvPr>
        </p:nvSpPr>
        <p:spPr>
          <a:xfrm>
            <a:off x="4727575" y="2686800"/>
            <a:ext cx="3703200" cy="103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 name="Google Shape;39;p9"/>
          <p:cNvSpPr>
            <a:spLocks noGrp="1"/>
          </p:cNvSpPr>
          <p:nvPr>
            <p:ph type="pic" idx="2"/>
          </p:nvPr>
        </p:nvSpPr>
        <p:spPr>
          <a:xfrm>
            <a:off x="0" y="0"/>
            <a:ext cx="3948000" cy="514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a:spLocks noGrp="1"/>
          </p:cNvSpPr>
          <p:nvPr>
            <p:ph type="pic" idx="2"/>
          </p:nvPr>
        </p:nvSpPr>
        <p:spPr>
          <a:xfrm>
            <a:off x="-6650" y="-6650"/>
            <a:ext cx="9150600" cy="5143500"/>
          </a:xfrm>
          <a:prstGeom prst="rect">
            <a:avLst/>
          </a:prstGeom>
          <a:noFill/>
          <a:ln>
            <a:noFill/>
          </a:ln>
        </p:spPr>
      </p:sp>
      <p:sp>
        <p:nvSpPr>
          <p:cNvPr id="42" name="Google Shape;42;p10"/>
          <p:cNvSpPr txBox="1">
            <a:spLocks noGrp="1"/>
          </p:cNvSpPr>
          <p:nvPr>
            <p:ph type="title"/>
          </p:nvPr>
        </p:nvSpPr>
        <p:spPr>
          <a:xfrm>
            <a:off x="720000" y="4025900"/>
            <a:ext cx="7704000" cy="5781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713225" y="3828663"/>
            <a:ext cx="43602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5" name="Google Shape;65;p14"/>
          <p:cNvSpPr txBox="1">
            <a:spLocks noGrp="1"/>
          </p:cNvSpPr>
          <p:nvPr>
            <p:ph type="subTitle" idx="1"/>
          </p:nvPr>
        </p:nvSpPr>
        <p:spPr>
          <a:xfrm>
            <a:off x="713225" y="782925"/>
            <a:ext cx="4360200" cy="3045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66" name="Google Shape;66;p14"/>
          <p:cNvSpPr>
            <a:spLocks noGrp="1"/>
          </p:cNvSpPr>
          <p:nvPr>
            <p:ph type="pic" idx="2"/>
          </p:nvPr>
        </p:nvSpPr>
        <p:spPr>
          <a:xfrm>
            <a:off x="5674300" y="0"/>
            <a:ext cx="3469800" cy="5143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SemiBold"/>
              <a:buNone/>
              <a:defRPr sz="3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8" r:id="rId8"/>
    <p:sldLayoutId id="2147483660" r:id="rId9"/>
    <p:sldLayoutId id="2147483661" r:id="rId10"/>
    <p:sldLayoutId id="2147483663" r:id="rId11"/>
    <p:sldLayoutId id="2147483664" r:id="rId12"/>
    <p:sldLayoutId id="2147483672" r:id="rId13"/>
    <p:sldLayoutId id="2147483673" r:id="rId14"/>
    <p:sldLayoutId id="2147483674" r:id="rId15"/>
    <p:sldLayoutId id="214748367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ctrTitle"/>
          </p:nvPr>
        </p:nvSpPr>
        <p:spPr>
          <a:xfrm>
            <a:off x="713225" y="0"/>
            <a:ext cx="7039500" cy="29381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latin typeface="Poppins ExtraLight"/>
                <a:ea typeface="Poppins ExtraLight"/>
                <a:cs typeface="Poppins ExtraLight"/>
                <a:sym typeface="Poppins ExtraLight"/>
              </a:rPr>
              <a:t>Title: Procurement in Project Management</a:t>
            </a:r>
            <a:br>
              <a:rPr lang="en-US" sz="4800" dirty="0">
                <a:latin typeface="Poppins ExtraLight"/>
                <a:ea typeface="Poppins ExtraLight"/>
                <a:cs typeface="Poppins ExtraLight"/>
                <a:sym typeface="Poppins ExtraLight"/>
              </a:rPr>
            </a:br>
            <a:r>
              <a:rPr lang="en-US" sz="4800" dirty="0">
                <a:latin typeface="Poppins ExtraLight"/>
                <a:ea typeface="Poppins ExtraLight"/>
                <a:cs typeface="Poppins ExtraLight"/>
                <a:sym typeface="Poppins ExtraLight"/>
              </a:rPr>
              <a:t>Subtitle: Understanding the Essentials</a:t>
            </a:r>
            <a:br>
              <a:rPr lang="en-US" sz="4800" dirty="0">
                <a:latin typeface="Poppins ExtraLight"/>
                <a:ea typeface="Poppins ExtraLight"/>
                <a:cs typeface="Poppins ExtraLight"/>
                <a:sym typeface="Poppins ExtraLight"/>
              </a:rPr>
            </a:br>
            <a:endParaRPr sz="4800" dirty="0">
              <a:latin typeface="Poppins ExtraLight"/>
              <a:ea typeface="Poppins ExtraLight"/>
              <a:cs typeface="Poppins ExtraLight"/>
              <a:sym typeface="Poppins ExtraLight"/>
            </a:endParaRPr>
          </a:p>
        </p:txBody>
      </p:sp>
      <p:sp>
        <p:nvSpPr>
          <p:cNvPr id="166" name="Google Shape;166;p33"/>
          <p:cNvSpPr txBox="1">
            <a:spLocks noGrp="1"/>
          </p:cNvSpPr>
          <p:nvPr>
            <p:ph type="subTitle" idx="1"/>
          </p:nvPr>
        </p:nvSpPr>
        <p:spPr>
          <a:xfrm>
            <a:off x="1253551" y="2355150"/>
            <a:ext cx="4291800" cy="4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Group 6</a:t>
            </a:r>
          </a:p>
          <a:p>
            <a:pPr marL="0" lvl="0" indent="0" algn="l" rtl="0">
              <a:spcBef>
                <a:spcPts val="0"/>
              </a:spcBef>
              <a:spcAft>
                <a:spcPts val="0"/>
              </a:spcAft>
              <a:buNone/>
            </a:pPr>
            <a:endParaRPr dirty="0"/>
          </a:p>
        </p:txBody>
      </p:sp>
      <p:pic>
        <p:nvPicPr>
          <p:cNvPr id="167" name="Google Shape;167;p33"/>
          <p:cNvPicPr preferRelativeResize="0">
            <a:picLocks noGrp="1"/>
          </p:cNvPicPr>
          <p:nvPr>
            <p:ph type="pic" idx="2"/>
          </p:nvPr>
        </p:nvPicPr>
        <p:blipFill rotWithShape="1">
          <a:blip r:embed="rId3">
            <a:alphaModFix/>
          </a:blip>
          <a:srcRect t="35122" b="21872"/>
          <a:stretch/>
        </p:blipFill>
        <p:spPr>
          <a:xfrm>
            <a:off x="0" y="2933399"/>
            <a:ext cx="9144003" cy="2210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3"/>
          <p:cNvSpPr txBox="1">
            <a:spLocks noGrp="1"/>
          </p:cNvSpPr>
          <p:nvPr>
            <p:ph type="title"/>
          </p:nvPr>
        </p:nvSpPr>
        <p:spPr>
          <a:xfrm>
            <a:off x="2316688" y="389233"/>
            <a:ext cx="2958000" cy="1133700"/>
          </a:xfrm>
          <a:prstGeom prst="rect">
            <a:avLst/>
          </a:prstGeom>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tabLst/>
              <a:defRPr/>
            </a:pPr>
            <a:r>
              <a:rPr kumimoji="0" lang="en-US" sz="1800" b="0" i="0" u="none" strike="noStrike" kern="0" cap="none" spc="0" normalizeH="0" baseline="0" noProof="0" dirty="0">
                <a:ln>
                  <a:noFill/>
                </a:ln>
                <a:solidFill>
                  <a:srgbClr val="F7F1E2"/>
                </a:solidFill>
                <a:effectLst/>
                <a:uLnTx/>
                <a:uFillTx/>
                <a:latin typeface="Poppins"/>
                <a:cs typeface="Poppins"/>
                <a:sym typeface="Poppins"/>
              </a:rPr>
              <a:t>Contract Administration</a:t>
            </a:r>
            <a:br>
              <a:rPr kumimoji="0" lang="en-US" sz="1800" b="0" i="0" u="none" strike="noStrike" kern="0" cap="none" spc="0" normalizeH="0" baseline="0" noProof="0" dirty="0">
                <a:ln>
                  <a:noFill/>
                </a:ln>
                <a:solidFill>
                  <a:srgbClr val="F7F1E2"/>
                </a:solidFill>
                <a:effectLst/>
                <a:uLnTx/>
                <a:uFillTx/>
                <a:latin typeface="Poppins"/>
                <a:cs typeface="Poppins"/>
                <a:sym typeface="Poppins"/>
              </a:rPr>
            </a:br>
            <a:endParaRPr sz="1800" dirty="0">
              <a:latin typeface="Poppins ExtraLight"/>
              <a:ea typeface="Poppins ExtraLight"/>
              <a:cs typeface="Poppins ExtraLight"/>
              <a:sym typeface="Poppins ExtraLight"/>
            </a:endParaRPr>
          </a:p>
        </p:txBody>
      </p:sp>
      <p:sp>
        <p:nvSpPr>
          <p:cNvPr id="440" name="Google Shape;440;p53"/>
          <p:cNvSpPr txBox="1">
            <a:spLocks noGrp="1"/>
          </p:cNvSpPr>
          <p:nvPr>
            <p:ph type="subTitle" idx="1"/>
          </p:nvPr>
        </p:nvSpPr>
        <p:spPr>
          <a:xfrm>
            <a:off x="1091045" y="1818409"/>
            <a:ext cx="4572045" cy="29358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Contract administration is essential for ensuring compliance with contract terms and conditions. It involves managing vendor performance, addressing any issues or disputes that may arise, and ensuring the successful completion of the contract.</a:t>
            </a:r>
            <a:endParaRPr sz="2000" dirty="0"/>
          </a:p>
        </p:txBody>
      </p:sp>
      <p:sp>
        <p:nvSpPr>
          <p:cNvPr id="441" name="Google Shape;441;p53"/>
          <p:cNvSpPr/>
          <p:nvPr/>
        </p:nvSpPr>
        <p:spPr>
          <a:xfrm>
            <a:off x="6208201" y="1103987"/>
            <a:ext cx="1348816" cy="2573633"/>
          </a:xfrm>
          <a:custGeom>
            <a:avLst/>
            <a:gdLst/>
            <a:ahLst/>
            <a:cxnLst/>
            <a:rect l="l" t="t" r="r" b="b"/>
            <a:pathLst>
              <a:path w="84552" h="161331" extrusionOk="0">
                <a:moveTo>
                  <a:pt x="1" y="1"/>
                </a:moveTo>
                <a:lnTo>
                  <a:pt x="1" y="161331"/>
                </a:lnTo>
                <a:lnTo>
                  <a:pt x="84551" y="161331"/>
                </a:lnTo>
                <a:lnTo>
                  <a:pt x="845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53"/>
          <p:cNvGrpSpPr/>
          <p:nvPr/>
        </p:nvGrpSpPr>
        <p:grpSpPr>
          <a:xfrm>
            <a:off x="6139033" y="956083"/>
            <a:ext cx="1486695" cy="3017734"/>
            <a:chOff x="5186401" y="494525"/>
            <a:chExt cx="1834973" cy="3724678"/>
          </a:xfrm>
        </p:grpSpPr>
        <p:sp>
          <p:nvSpPr>
            <p:cNvPr id="443" name="Google Shape;443;p53"/>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3"/>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5" name="Google Shape;445;p53"/>
          <p:cNvPicPr preferRelativeResize="0"/>
          <p:nvPr/>
        </p:nvPicPr>
        <p:blipFill rotWithShape="1">
          <a:blip r:embed="rId3">
            <a:alphaModFix/>
          </a:blip>
          <a:srcRect l="73560" t="2789" b="7524"/>
          <a:stretch/>
        </p:blipFill>
        <p:spPr>
          <a:xfrm>
            <a:off x="6208208" y="1103990"/>
            <a:ext cx="1348706" cy="2573475"/>
          </a:xfrm>
          <a:prstGeom prst="rect">
            <a:avLst/>
          </a:prstGeom>
          <a:noFill/>
          <a:ln>
            <a:noFill/>
          </a:ln>
        </p:spPr>
      </p:pic>
      <p:pic>
        <p:nvPicPr>
          <p:cNvPr id="446" name="Google Shape;446;p53"/>
          <p:cNvPicPr preferRelativeResize="0"/>
          <p:nvPr/>
        </p:nvPicPr>
        <p:blipFill rotWithShape="1">
          <a:blip r:embed="rId4">
            <a:alphaModFix/>
          </a:blip>
          <a:srcRect l="45331" r="45331"/>
          <a:stretch/>
        </p:blipFill>
        <p:spPr>
          <a:xfrm>
            <a:off x="2" y="2225"/>
            <a:ext cx="720000" cy="5139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tabLst/>
              <a:defRPr/>
            </a:pPr>
            <a:r>
              <a:rPr kumimoji="0" lang="en-US" sz="2400" b="0" i="0" u="none" strike="noStrike" kern="0" cap="none" spc="0" normalizeH="0" baseline="0" noProof="0" dirty="0">
                <a:ln>
                  <a:noFill/>
                </a:ln>
                <a:solidFill>
                  <a:srgbClr val="F7F1E2"/>
                </a:solidFill>
                <a:effectLst/>
                <a:uLnTx/>
                <a:uFillTx/>
                <a:latin typeface="Poppins"/>
                <a:cs typeface="Poppins"/>
                <a:sym typeface="Poppins"/>
              </a:rPr>
              <a:t>Risk Management in Procurement</a:t>
            </a:r>
            <a:br>
              <a:rPr kumimoji="0" lang="en-US" sz="2400" b="0" i="0" u="none" strike="noStrike" kern="0" cap="none" spc="0" normalizeH="0" baseline="0" noProof="0" dirty="0">
                <a:ln>
                  <a:noFill/>
                </a:ln>
                <a:solidFill>
                  <a:srgbClr val="F7F1E2"/>
                </a:solidFill>
                <a:effectLst/>
                <a:uLnTx/>
                <a:uFillTx/>
                <a:latin typeface="Poppins"/>
                <a:cs typeface="Poppins"/>
                <a:sym typeface="Poppins"/>
              </a:rPr>
            </a:br>
            <a:endParaRPr sz="2400" dirty="0"/>
          </a:p>
        </p:txBody>
      </p:sp>
      <p:sp>
        <p:nvSpPr>
          <p:cNvPr id="833" name="Google Shape;833;p68"/>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Identifying and managing procurement risks is critical for project success. Strategies for mitigating procurement risks include conducting thorough risk assessments, implementing risk mitigation measures, and monitoring risk throughout the procurement process.</a:t>
            </a:r>
            <a:endParaRPr sz="2400" dirty="0"/>
          </a:p>
        </p:txBody>
      </p:sp>
      <p:pic>
        <p:nvPicPr>
          <p:cNvPr id="834" name="Google Shape;834;p68"/>
          <p:cNvPicPr preferRelativeResize="0"/>
          <p:nvPr/>
        </p:nvPicPr>
        <p:blipFill rotWithShape="1">
          <a:blip r:embed="rId3">
            <a:alphaModFix/>
          </a:blip>
          <a:srcRect l="72054" r="20145"/>
          <a:stretch/>
        </p:blipFill>
        <p:spPr>
          <a:xfrm>
            <a:off x="8430775" y="2225"/>
            <a:ext cx="713226" cy="5139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69"/>
          <p:cNvSpPr txBox="1">
            <a:spLocks noGrp="1"/>
          </p:cNvSpPr>
          <p:nvPr>
            <p:ph type="title"/>
          </p:nvPr>
        </p:nvSpPr>
        <p:spPr>
          <a:xfrm>
            <a:off x="197067" y="341116"/>
            <a:ext cx="31909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dirty="0"/>
              <a:t>RESOURCES</a:t>
            </a:r>
            <a:endParaRPr sz="800" dirty="0"/>
          </a:p>
        </p:txBody>
      </p:sp>
      <p:sp>
        <p:nvSpPr>
          <p:cNvPr id="840" name="Google Shape;840;p69"/>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b="1" dirty="0"/>
              <a:t>Procurement Ethics</a:t>
            </a:r>
          </a:p>
          <a:p>
            <a:pPr marL="0" lvl="0" indent="0" rtl="0">
              <a:spcBef>
                <a:spcPts val="0"/>
              </a:spcBef>
              <a:spcAft>
                <a:spcPts val="0"/>
              </a:spcAft>
              <a:buNone/>
            </a:pPr>
            <a:r>
              <a:rPr lang="en-US" sz="2800" dirty="0"/>
              <a:t>Ethics play a significant role in procurement. Ensuring fairness, transparency, and integrity in the procurement process is essential for building trust and maintaining good relationships with vendors and stakeholders.</a:t>
            </a:r>
            <a:endParaRPr sz="2800" dirty="0"/>
          </a:p>
        </p:txBody>
      </p:sp>
      <p:pic>
        <p:nvPicPr>
          <p:cNvPr id="841" name="Google Shape;841;p69"/>
          <p:cNvPicPr preferRelativeResize="0"/>
          <p:nvPr/>
        </p:nvPicPr>
        <p:blipFill rotWithShape="1">
          <a:blip r:embed="rId3">
            <a:alphaModFix/>
          </a:blip>
          <a:srcRect l="45043" r="47156"/>
          <a:stretch/>
        </p:blipFill>
        <p:spPr>
          <a:xfrm>
            <a:off x="0" y="2225"/>
            <a:ext cx="713226" cy="5139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tabLst/>
              <a:defRPr/>
            </a:pPr>
            <a:r>
              <a:rPr kumimoji="0" lang="en-US" sz="2400" b="0" i="0" u="none" strike="noStrike" kern="0" cap="none" spc="0" normalizeH="0" baseline="0" noProof="0" dirty="0">
                <a:ln>
                  <a:noFill/>
                </a:ln>
                <a:solidFill>
                  <a:srgbClr val="F7F1E2"/>
                </a:solidFill>
                <a:effectLst/>
                <a:uLnTx/>
                <a:uFillTx/>
                <a:latin typeface="Poppins"/>
                <a:cs typeface="Poppins"/>
                <a:sym typeface="Poppins"/>
              </a:rPr>
              <a:t>Procurement Performance Measurement</a:t>
            </a:r>
            <a:br>
              <a:rPr kumimoji="0" lang="en-US" sz="2400" b="0" i="0" u="none" strike="noStrike" kern="0" cap="none" spc="0" normalizeH="0" baseline="0" noProof="0" dirty="0">
                <a:ln>
                  <a:noFill/>
                </a:ln>
                <a:solidFill>
                  <a:srgbClr val="F7F1E2"/>
                </a:solidFill>
                <a:effectLst/>
                <a:uLnTx/>
                <a:uFillTx/>
                <a:latin typeface="Poppins"/>
                <a:cs typeface="Poppins"/>
                <a:sym typeface="Poppins"/>
              </a:rPr>
            </a:br>
            <a:endParaRPr dirty="0"/>
          </a:p>
        </p:txBody>
      </p:sp>
      <p:sp>
        <p:nvSpPr>
          <p:cNvPr id="847" name="Google Shape;847;p70"/>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Measuring procurement performance helps evaluate the effectiveness of procurement activities and identify areas for improvement. Key metrics may include cost savings, vendor performance ratings, and contract compliance.</a:t>
            </a:r>
          </a:p>
          <a:p>
            <a:pPr marL="0" lvl="0" indent="0" algn="l" rtl="0">
              <a:spcBef>
                <a:spcPts val="0"/>
              </a:spcBef>
              <a:spcAft>
                <a:spcPts val="0"/>
              </a:spcAft>
              <a:buNone/>
            </a:pPr>
            <a:endParaRPr sz="2400" dirty="0"/>
          </a:p>
        </p:txBody>
      </p:sp>
      <p:pic>
        <p:nvPicPr>
          <p:cNvPr id="848" name="Google Shape;848;p70"/>
          <p:cNvPicPr preferRelativeResize="0"/>
          <p:nvPr/>
        </p:nvPicPr>
        <p:blipFill rotWithShape="1">
          <a:blip r:embed="rId3">
            <a:alphaModFix/>
          </a:blip>
          <a:srcRect l="19768" r="72431"/>
          <a:stretch/>
        </p:blipFill>
        <p:spPr>
          <a:xfrm>
            <a:off x="8430775" y="2225"/>
            <a:ext cx="713226" cy="5139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52"/>
          <p:cNvGrpSpPr/>
          <p:nvPr/>
        </p:nvGrpSpPr>
        <p:grpSpPr>
          <a:xfrm>
            <a:off x="136085" y="177647"/>
            <a:ext cx="1907161" cy="2906387"/>
            <a:chOff x="1655550" y="790900"/>
            <a:chExt cx="2510262" cy="3417671"/>
          </a:xfrm>
        </p:grpSpPr>
        <p:sp>
          <p:nvSpPr>
            <p:cNvPr id="429" name="Google Shape;429;p52"/>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2"/>
            <p:cNvSpPr/>
            <p:nvPr/>
          </p:nvSpPr>
          <p:spPr>
            <a:xfrm>
              <a:off x="1735300" y="886765"/>
              <a:ext cx="2350730" cy="3115776"/>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1" name="Google Shape;431;p52"/>
          <p:cNvPicPr preferRelativeResize="0"/>
          <p:nvPr/>
        </p:nvPicPr>
        <p:blipFill rotWithShape="1">
          <a:blip r:embed="rId3">
            <a:alphaModFix/>
          </a:blip>
          <a:srcRect l="62846" t="10594" r="-592"/>
          <a:stretch/>
        </p:blipFill>
        <p:spPr>
          <a:xfrm>
            <a:off x="54728" y="305963"/>
            <a:ext cx="1988518" cy="2649753"/>
          </a:xfrm>
          <a:prstGeom prst="rect">
            <a:avLst/>
          </a:prstGeom>
          <a:noFill/>
          <a:ln>
            <a:noFill/>
          </a:ln>
        </p:spPr>
      </p:pic>
      <p:sp>
        <p:nvSpPr>
          <p:cNvPr id="432" name="Google Shape;432;p52"/>
          <p:cNvSpPr txBox="1">
            <a:spLocks noGrp="1"/>
          </p:cNvSpPr>
          <p:nvPr>
            <p:ph type="title"/>
          </p:nvPr>
        </p:nvSpPr>
        <p:spPr>
          <a:xfrm>
            <a:off x="2124603" y="779318"/>
            <a:ext cx="5738919" cy="418653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US" sz="2400" dirty="0">
                <a:latin typeface="Poppins ExtraLight"/>
                <a:ea typeface="Poppins ExtraLight"/>
                <a:cs typeface="Poppins ExtraLight"/>
                <a:sym typeface="Poppins ExtraLight"/>
              </a:rPr>
            </a:br>
            <a:r>
              <a:rPr lang="en-US" sz="2400" dirty="0">
                <a:latin typeface="Poppins ExtraLight"/>
                <a:ea typeface="Poppins ExtraLight"/>
                <a:cs typeface="Poppins ExtraLight"/>
                <a:sym typeface="Poppins ExtraLight"/>
              </a:rPr>
              <a:t>Procurement is important for project managers because it helps them manage resources well and keeps everything running smoothly. It ensures that everyone involved in a project talks to each other and works together. By planning ahead and ordering things early, they can avoid problems later on. This saves time and money and makes sure the project stays on track.</a:t>
            </a:r>
            <a:br>
              <a:rPr lang="en-US" sz="2400" dirty="0">
                <a:latin typeface="Poppins ExtraLight"/>
                <a:ea typeface="Poppins ExtraLight"/>
                <a:cs typeface="Poppins ExtraLight"/>
                <a:sym typeface="Poppins ExtraLight"/>
              </a:rPr>
            </a:br>
            <a:endParaRPr sz="2400" dirty="0">
              <a:latin typeface="Poppins ExtraLight"/>
              <a:ea typeface="Poppins ExtraLight"/>
              <a:cs typeface="Poppins ExtraLight"/>
              <a:sym typeface="Poppins ExtraLight"/>
            </a:endParaRPr>
          </a:p>
        </p:txBody>
      </p:sp>
      <p:sp>
        <p:nvSpPr>
          <p:cNvPr id="433" name="Google Shape;433;p52"/>
          <p:cNvSpPr txBox="1">
            <a:spLocks noGrp="1"/>
          </p:cNvSpPr>
          <p:nvPr>
            <p:ph type="subTitle" idx="1"/>
          </p:nvPr>
        </p:nvSpPr>
        <p:spPr>
          <a:xfrm>
            <a:off x="3093000" y="177647"/>
            <a:ext cx="2958000" cy="10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en-US" sz="2000" b="0" i="0" u="none" strike="noStrike" kern="0" cap="none" spc="0" normalizeH="0" baseline="0" noProof="0" dirty="0">
                <a:ln>
                  <a:noFill/>
                </a:ln>
                <a:solidFill>
                  <a:srgbClr val="F7F1E2"/>
                </a:solidFill>
                <a:effectLst/>
                <a:uLnTx/>
                <a:uFillTx/>
                <a:latin typeface="Poppins ExtraLight"/>
                <a:ea typeface="Poppins ExtraLight"/>
                <a:cs typeface="Poppins ExtraLight"/>
                <a:sym typeface="Poppins ExtraLight"/>
              </a:rPr>
              <a:t>Benefits of procurement</a:t>
            </a:r>
            <a:endParaRPr dirty="0"/>
          </a:p>
        </p:txBody>
      </p:sp>
      <p:pic>
        <p:nvPicPr>
          <p:cNvPr id="434" name="Google Shape;434;p52"/>
          <p:cNvPicPr preferRelativeResize="0"/>
          <p:nvPr/>
        </p:nvPicPr>
        <p:blipFill rotWithShape="1">
          <a:blip r:embed="rId4">
            <a:alphaModFix/>
          </a:blip>
          <a:srcRect l="46062" r="46062"/>
          <a:stretch/>
        </p:blipFill>
        <p:spPr>
          <a:xfrm>
            <a:off x="8012698" y="2225"/>
            <a:ext cx="1131304" cy="5139051"/>
          </a:xfrm>
          <a:prstGeom prst="rect">
            <a:avLst/>
          </a:prstGeom>
          <a:noFill/>
          <a:ln>
            <a:noFill/>
          </a:ln>
        </p:spPr>
      </p:pic>
    </p:spTree>
    <p:extLst>
      <p:ext uri="{BB962C8B-B14F-4D97-AF65-F5344CB8AC3E}">
        <p14:creationId xmlns:p14="http://schemas.microsoft.com/office/powerpoint/2010/main" val="82011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952"/>
        <p:cNvGrpSpPr/>
        <p:nvPr/>
      </p:nvGrpSpPr>
      <p:grpSpPr>
        <a:xfrm>
          <a:off x="0" y="0"/>
          <a:ext cx="0" cy="0"/>
          <a:chOff x="0" y="0"/>
          <a:chExt cx="0" cy="0"/>
        </a:xfrm>
      </p:grpSpPr>
      <p:sp>
        <p:nvSpPr>
          <p:cNvPr id="2" name="Title 1">
            <a:extLst>
              <a:ext uri="{FF2B5EF4-FFF2-40B4-BE49-F238E27FC236}">
                <a16:creationId xmlns:a16="http://schemas.microsoft.com/office/drawing/2014/main" id="{E9E9F402-3160-F5E3-DFE5-3035AFD59CC4}"/>
              </a:ext>
            </a:extLst>
          </p:cNvPr>
          <p:cNvSpPr>
            <a:spLocks noGrp="1"/>
          </p:cNvSpPr>
          <p:nvPr>
            <p:ph type="title"/>
          </p:nvPr>
        </p:nvSpPr>
        <p:spPr>
          <a:xfrm>
            <a:off x="311727" y="445025"/>
            <a:ext cx="8112273" cy="4438702"/>
          </a:xfrm>
        </p:spPr>
        <p:txBody>
          <a:bodyPr/>
          <a:lstStyle/>
          <a:p>
            <a:r>
              <a:rPr lang="en-US" dirty="0"/>
              <a:t> </a:t>
            </a:r>
            <a:r>
              <a:rPr lang="en-US" b="1" dirty="0"/>
              <a:t>Conclusion</a:t>
            </a:r>
            <a:br>
              <a:rPr lang="en-US" dirty="0"/>
            </a:br>
            <a:r>
              <a:rPr lang="en-US" dirty="0"/>
              <a:t>In conclusion, effective procurement is essential for project success. By understanding the procurement process and implementing best practices, project managers can ensure the timely acquisition of resources and the successful completion of project objectives.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4727575" y="280554"/>
            <a:ext cx="3703200" cy="322118"/>
          </a:xfrm>
          <a:prstGeom prst="rect">
            <a:avLst/>
          </a:prstGeom>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tabLst/>
              <a:defRPr/>
            </a:pPr>
            <a:r>
              <a:rPr kumimoji="0" lang="en-US" sz="1600" b="0" i="0" u="none" strike="noStrike" kern="0" cap="none" spc="0" normalizeH="0" baseline="0" noProof="0" dirty="0">
                <a:ln>
                  <a:noFill/>
                </a:ln>
                <a:solidFill>
                  <a:srgbClr val="F7F1E2"/>
                </a:solidFill>
                <a:effectLst/>
                <a:uLnTx/>
                <a:uFillTx/>
                <a:latin typeface="Poppins"/>
                <a:cs typeface="Poppins"/>
                <a:sym typeface="Poppins"/>
              </a:rPr>
              <a:t>Introduction to Procurement</a:t>
            </a:r>
            <a:br>
              <a:rPr kumimoji="0" lang="en-US" sz="1600" b="0" i="0" u="none" strike="noStrike" kern="0" cap="none" spc="0" normalizeH="0" baseline="0" noProof="0" dirty="0">
                <a:ln>
                  <a:noFill/>
                </a:ln>
                <a:solidFill>
                  <a:srgbClr val="F7F1E2"/>
                </a:solidFill>
                <a:effectLst/>
                <a:uLnTx/>
                <a:uFillTx/>
                <a:latin typeface="Poppins"/>
                <a:cs typeface="Poppins"/>
                <a:sym typeface="Poppins"/>
              </a:rPr>
            </a:br>
            <a:endParaRPr sz="1050" dirty="0">
              <a:latin typeface="Poppins ExtraLight"/>
              <a:ea typeface="Poppins ExtraLight"/>
              <a:cs typeface="Poppins ExtraLight"/>
              <a:sym typeface="Poppins ExtraLight"/>
            </a:endParaRPr>
          </a:p>
        </p:txBody>
      </p:sp>
      <p:sp>
        <p:nvSpPr>
          <p:cNvPr id="201" name="Google Shape;201;p36"/>
          <p:cNvSpPr txBox="1">
            <a:spLocks noGrp="1"/>
          </p:cNvSpPr>
          <p:nvPr>
            <p:ph type="subTitle" idx="1"/>
          </p:nvPr>
        </p:nvSpPr>
        <p:spPr>
          <a:xfrm>
            <a:off x="4048988" y="1184562"/>
            <a:ext cx="5060373" cy="35121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Procurement is the process of obtaining goods and services from external sources. In the context of project management, procurement plays a crucial role in ensuring project success by acquiring the necessary resources and expertise.</a:t>
            </a:r>
            <a:endParaRPr sz="2400" dirty="0"/>
          </a:p>
        </p:txBody>
      </p:sp>
      <p:pic>
        <p:nvPicPr>
          <p:cNvPr id="202" name="Google Shape;202;p36"/>
          <p:cNvPicPr preferRelativeResize="0">
            <a:picLocks noGrp="1"/>
          </p:cNvPicPr>
          <p:nvPr>
            <p:ph type="pic" idx="2"/>
          </p:nvPr>
        </p:nvPicPr>
        <p:blipFill rotWithShape="1">
          <a:blip r:embed="rId3">
            <a:alphaModFix/>
          </a:blip>
          <a:srcRect l="28432" r="28428"/>
          <a:stretch/>
        </p:blipFill>
        <p:spPr>
          <a:xfrm>
            <a:off x="0" y="0"/>
            <a:ext cx="3948001"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713225" y="539488"/>
            <a:ext cx="3839100" cy="478821"/>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tabLst/>
              <a:defRPr/>
            </a:pPr>
            <a:r>
              <a:rPr kumimoji="0" lang="en-US" sz="1600" b="0" i="0" u="none" strike="noStrike" kern="0" cap="none" spc="0" normalizeH="0" baseline="0" noProof="0" dirty="0">
                <a:ln>
                  <a:noFill/>
                </a:ln>
                <a:solidFill>
                  <a:srgbClr val="F7F1E2"/>
                </a:solidFill>
                <a:effectLst/>
                <a:uLnTx/>
                <a:uFillTx/>
                <a:latin typeface="Poppins"/>
                <a:cs typeface="Poppins"/>
                <a:sym typeface="Poppins"/>
              </a:rPr>
              <a:t>Procurement Process Overview</a:t>
            </a:r>
            <a:br>
              <a:rPr kumimoji="0" lang="en-US" sz="1600" b="0" i="0" u="none" strike="noStrike" kern="0" cap="none" spc="0" normalizeH="0" baseline="0" noProof="0" dirty="0">
                <a:ln>
                  <a:noFill/>
                </a:ln>
                <a:solidFill>
                  <a:srgbClr val="F7F1E2"/>
                </a:solidFill>
                <a:effectLst/>
                <a:uLnTx/>
                <a:uFillTx/>
                <a:latin typeface="Poppins"/>
                <a:cs typeface="Poppins"/>
                <a:sym typeface="Poppins"/>
              </a:rPr>
            </a:br>
            <a:endParaRPr sz="1600" dirty="0">
              <a:latin typeface="Poppins ExtraLight"/>
              <a:ea typeface="Poppins ExtraLight"/>
              <a:cs typeface="Poppins ExtraLight"/>
              <a:sym typeface="Poppins ExtraLight"/>
            </a:endParaRPr>
          </a:p>
        </p:txBody>
      </p:sp>
      <p:sp>
        <p:nvSpPr>
          <p:cNvPr id="224" name="Google Shape;224;p39"/>
          <p:cNvSpPr txBox="1">
            <a:spLocks noGrp="1"/>
          </p:cNvSpPr>
          <p:nvPr>
            <p:ph type="subTitle" idx="1"/>
          </p:nvPr>
        </p:nvSpPr>
        <p:spPr>
          <a:xfrm>
            <a:off x="83128" y="1655175"/>
            <a:ext cx="5018808" cy="29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t>The procurement process involves several stages, including planning, solicitation, source selection, contract administration, and contract closeout. Each stage is essential for effectively managing procurement activities within a project</a:t>
            </a:r>
            <a:endParaRPr sz="2400" dirty="0"/>
          </a:p>
        </p:txBody>
      </p:sp>
      <p:pic>
        <p:nvPicPr>
          <p:cNvPr id="225" name="Google Shape;225;p39"/>
          <p:cNvPicPr preferRelativeResize="0">
            <a:picLocks noGrp="1"/>
          </p:cNvPicPr>
          <p:nvPr>
            <p:ph type="pic" idx="2"/>
          </p:nvPr>
        </p:nvPicPr>
        <p:blipFill rotWithShape="1">
          <a:blip r:embed="rId3">
            <a:alphaModFix/>
          </a:blip>
          <a:srcRect l="30656" r="30660"/>
          <a:stretch/>
        </p:blipFill>
        <p:spPr>
          <a:xfrm>
            <a:off x="5603825" y="0"/>
            <a:ext cx="3540301"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3439390" y="1194955"/>
            <a:ext cx="5704609" cy="37511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Poppins ExtraLight"/>
                <a:ea typeface="Poppins ExtraLight"/>
                <a:cs typeface="Poppins ExtraLight"/>
                <a:sym typeface="Poppins ExtraLight"/>
              </a:rPr>
              <a:t>Procurement Planning</a:t>
            </a:r>
            <a:br>
              <a:rPr lang="en-US" sz="2400" dirty="0">
                <a:latin typeface="Poppins ExtraLight"/>
                <a:ea typeface="Poppins ExtraLight"/>
                <a:cs typeface="Poppins ExtraLight"/>
                <a:sym typeface="Poppins ExtraLight"/>
              </a:rPr>
            </a:br>
            <a:br>
              <a:rPr lang="en-US" sz="2400" dirty="0">
                <a:latin typeface="Poppins ExtraLight"/>
                <a:ea typeface="Poppins ExtraLight"/>
                <a:cs typeface="Poppins ExtraLight"/>
                <a:sym typeface="Poppins ExtraLight"/>
              </a:rPr>
            </a:br>
            <a:r>
              <a:rPr lang="en-US" sz="2400" dirty="0">
                <a:latin typeface="Poppins ExtraLight"/>
                <a:ea typeface="Poppins ExtraLight"/>
                <a:cs typeface="Poppins ExtraLight"/>
                <a:sym typeface="Poppins ExtraLight"/>
              </a:rPr>
              <a:t>Procurement planning is the initial phase where project needs and requirements are identified. This phase also involves determining the procurement methods and strategies to be employed, aligning them with project goals and objectives.</a:t>
            </a:r>
            <a:br>
              <a:rPr lang="en-US" sz="2400" dirty="0">
                <a:latin typeface="Poppins ExtraLight"/>
                <a:ea typeface="Poppins ExtraLight"/>
                <a:cs typeface="Poppins ExtraLight"/>
                <a:sym typeface="Poppins ExtraLight"/>
              </a:rPr>
            </a:br>
            <a:endParaRPr sz="2400" dirty="0">
              <a:latin typeface="Poppins ExtraLight"/>
              <a:ea typeface="Poppins ExtraLight"/>
              <a:cs typeface="Poppins ExtraLight"/>
              <a:sym typeface="Poppins ExtraLight"/>
            </a:endParaRPr>
          </a:p>
        </p:txBody>
      </p:sp>
      <p:pic>
        <p:nvPicPr>
          <p:cNvPr id="350" name="Google Shape;350;p44"/>
          <p:cNvPicPr preferRelativeResize="0">
            <a:picLocks noGrp="1"/>
          </p:cNvPicPr>
          <p:nvPr>
            <p:ph type="pic" idx="2"/>
          </p:nvPr>
        </p:nvPicPr>
        <p:blipFill rotWithShape="1">
          <a:blip r:embed="rId3">
            <a:alphaModFix/>
          </a:blip>
          <a:srcRect l="57664"/>
          <a:stretch/>
        </p:blipFill>
        <p:spPr>
          <a:xfrm>
            <a:off x="0" y="0"/>
            <a:ext cx="3267000" cy="5143501"/>
          </a:xfrm>
          <a:prstGeom prst="rect">
            <a:avLst/>
          </a:prstGeom>
        </p:spPr>
      </p:pic>
      <p:pic>
        <p:nvPicPr>
          <p:cNvPr id="351" name="Google Shape;351;p44"/>
          <p:cNvPicPr preferRelativeResize="0">
            <a:picLocks noGrp="1"/>
          </p:cNvPicPr>
          <p:nvPr>
            <p:ph type="pic" idx="3"/>
          </p:nvPr>
        </p:nvPicPr>
        <p:blipFill rotWithShape="1">
          <a:blip r:embed="rId4">
            <a:alphaModFix/>
          </a:blip>
          <a:srcRect t="14566" b="30150"/>
          <a:stretch/>
        </p:blipFill>
        <p:spPr>
          <a:xfrm>
            <a:off x="3267000" y="0"/>
            <a:ext cx="5877002" cy="11949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subTitle" idx="1"/>
          </p:nvPr>
        </p:nvSpPr>
        <p:spPr>
          <a:xfrm>
            <a:off x="155864" y="782924"/>
            <a:ext cx="5518436" cy="42622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lang="en-US" sz="2000" dirty="0"/>
          </a:p>
          <a:p>
            <a:pPr marL="0" lvl="0" indent="0" algn="l" rtl="0">
              <a:spcBef>
                <a:spcPts val="0"/>
              </a:spcBef>
              <a:spcAft>
                <a:spcPts val="0"/>
              </a:spcAft>
              <a:buNone/>
            </a:pPr>
            <a:endParaRPr lang="en-US" sz="2000" dirty="0"/>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There are different types of procurement contracts, including Fixed Price, Cost Reimbursement, and Time and Material Contracts.</a:t>
            </a:r>
          </a:p>
          <a:p>
            <a:pPr marL="0" lvl="0" indent="0" algn="l" rtl="0">
              <a:spcBef>
                <a:spcPts val="0"/>
              </a:spcBef>
              <a:spcAft>
                <a:spcPts val="0"/>
              </a:spcAft>
              <a:buNone/>
            </a:pPr>
            <a:r>
              <a:rPr lang="en-US" sz="2000" dirty="0"/>
              <a:t>1. Fixed Price Contracts: Set price, regardless of actual costs.</a:t>
            </a:r>
          </a:p>
          <a:p>
            <a:pPr marL="0" lvl="0" indent="0" algn="l" rtl="0">
              <a:spcBef>
                <a:spcPts val="0"/>
              </a:spcBef>
              <a:spcAft>
                <a:spcPts val="0"/>
              </a:spcAft>
              <a:buNone/>
            </a:pPr>
            <a:r>
              <a:rPr lang="en-US" sz="2000" dirty="0"/>
              <a:t>  </a:t>
            </a:r>
          </a:p>
          <a:p>
            <a:pPr marL="0" lvl="0" indent="0" algn="l" rtl="0">
              <a:spcBef>
                <a:spcPts val="0"/>
              </a:spcBef>
              <a:spcAft>
                <a:spcPts val="0"/>
              </a:spcAft>
              <a:buNone/>
            </a:pPr>
            <a:r>
              <a:rPr lang="en-US" sz="2000" dirty="0"/>
              <a:t>2. Cost Reimbursement Contracts the contractor is paid for expenses and receives an additional fee.</a:t>
            </a:r>
          </a:p>
          <a:p>
            <a:pPr marL="0" lvl="0" indent="0" algn="l" rtl="0">
              <a:spcBef>
                <a:spcPts val="0"/>
              </a:spcBef>
              <a:spcAft>
                <a:spcPts val="0"/>
              </a:spcAft>
              <a:buNone/>
            </a:pPr>
            <a:r>
              <a:rPr lang="en-US" sz="2000" dirty="0"/>
              <a:t>  </a:t>
            </a:r>
          </a:p>
          <a:p>
            <a:pPr marL="0" lvl="0" indent="0" algn="l" rtl="0">
              <a:spcBef>
                <a:spcPts val="0"/>
              </a:spcBef>
              <a:spcAft>
                <a:spcPts val="0"/>
              </a:spcAft>
              <a:buNone/>
            </a:pPr>
            <a:r>
              <a:rPr lang="en-US" sz="2000" dirty="0"/>
              <a:t>3. Time and Material Contracts: Payment based on time and materials used.</a:t>
            </a:r>
            <a:endParaRPr sz="2000" dirty="0"/>
          </a:p>
        </p:txBody>
      </p:sp>
      <p:sp>
        <p:nvSpPr>
          <p:cNvPr id="357" name="Google Shape;357;p45"/>
          <p:cNvSpPr txBox="1">
            <a:spLocks noGrp="1"/>
          </p:cNvSpPr>
          <p:nvPr>
            <p:ph type="title"/>
          </p:nvPr>
        </p:nvSpPr>
        <p:spPr>
          <a:xfrm>
            <a:off x="339152" y="98326"/>
            <a:ext cx="43602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Poppins ExtraLight"/>
                <a:ea typeface="Poppins ExtraLight"/>
                <a:cs typeface="Poppins ExtraLight"/>
                <a:sym typeface="Poppins ExtraLight"/>
              </a:rPr>
              <a:t>Types of Procurement</a:t>
            </a:r>
            <a:endParaRPr dirty="0">
              <a:latin typeface="Poppins ExtraLight"/>
              <a:ea typeface="Poppins ExtraLight"/>
              <a:cs typeface="Poppins ExtraLight"/>
              <a:sym typeface="Poppins ExtraLight"/>
            </a:endParaRPr>
          </a:p>
        </p:txBody>
      </p:sp>
      <p:pic>
        <p:nvPicPr>
          <p:cNvPr id="358" name="Google Shape;358;p45"/>
          <p:cNvPicPr preferRelativeResize="0">
            <a:picLocks noGrp="1"/>
          </p:cNvPicPr>
          <p:nvPr>
            <p:ph type="pic" idx="2"/>
          </p:nvPr>
        </p:nvPicPr>
        <p:blipFill rotWithShape="1">
          <a:blip r:embed="rId3">
            <a:alphaModFix/>
          </a:blip>
          <a:srcRect l="31043" r="31043"/>
          <a:stretch/>
        </p:blipFill>
        <p:spPr>
          <a:xfrm>
            <a:off x="5674300" y="0"/>
            <a:ext cx="3469798"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6"/>
          <p:cNvPicPr preferRelativeResize="0">
            <a:picLocks noGrp="1"/>
          </p:cNvPicPr>
          <p:nvPr>
            <p:ph type="pic" idx="2"/>
          </p:nvPr>
        </p:nvPicPr>
        <p:blipFill rotWithShape="1">
          <a:blip r:embed="rId3">
            <a:alphaModFix/>
          </a:blip>
          <a:srcRect l="9"/>
          <a:stretch/>
        </p:blipFill>
        <p:spPr>
          <a:xfrm>
            <a:off x="-6650" y="-6650"/>
            <a:ext cx="9150602" cy="5143500"/>
          </a:xfrm>
          <a:prstGeom prst="rect">
            <a:avLst/>
          </a:prstGeom>
        </p:spPr>
      </p:pic>
      <p:sp>
        <p:nvSpPr>
          <p:cNvPr id="364" name="Google Shape;364;p46"/>
          <p:cNvSpPr txBox="1">
            <a:spLocks noGrp="1"/>
          </p:cNvSpPr>
          <p:nvPr>
            <p:ph type="title"/>
          </p:nvPr>
        </p:nvSpPr>
        <p:spPr>
          <a:xfrm>
            <a:off x="720000" y="789709"/>
            <a:ext cx="7704000" cy="3814291"/>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solidFill>
                  <a:schemeClr val="dk1"/>
                </a:solidFill>
                <a:latin typeface="Poppins ExtraLight"/>
                <a:ea typeface="Poppins ExtraLight"/>
                <a:cs typeface="Poppins ExtraLight"/>
                <a:sym typeface="Poppins ExtraLight"/>
              </a:rPr>
              <a:t>Procurement Documents</a:t>
            </a:r>
            <a:br>
              <a:rPr lang="en-US" dirty="0">
                <a:solidFill>
                  <a:schemeClr val="dk1"/>
                </a:solidFill>
                <a:latin typeface="Poppins ExtraLight"/>
                <a:ea typeface="Poppins ExtraLight"/>
                <a:cs typeface="Poppins ExtraLight"/>
                <a:sym typeface="Poppins ExtraLight"/>
              </a:rPr>
            </a:br>
            <a:br>
              <a:rPr lang="en-US" dirty="0">
                <a:solidFill>
                  <a:schemeClr val="dk1"/>
                </a:solidFill>
                <a:latin typeface="Poppins ExtraLight"/>
                <a:ea typeface="Poppins ExtraLight"/>
                <a:cs typeface="Poppins ExtraLight"/>
                <a:sym typeface="Poppins ExtraLight"/>
              </a:rPr>
            </a:br>
            <a:r>
              <a:rPr lang="en-US" dirty="0">
                <a:solidFill>
                  <a:schemeClr val="dk1"/>
                </a:solidFill>
                <a:latin typeface="Poppins ExtraLight"/>
                <a:ea typeface="Poppins ExtraLight"/>
                <a:cs typeface="Poppins ExtraLight"/>
                <a:sym typeface="Poppins ExtraLight"/>
              </a:rPr>
              <a:t>Essential procurement documents include Request for Proposal (RFP), Invitation for Bid (IFB), and the final contract. These documents provide detailed information about project requirements, specifications, and terms and conditions.</a:t>
            </a:r>
            <a:endParaRPr dirty="0">
              <a:solidFill>
                <a:schemeClr val="dk1"/>
              </a:solidFill>
              <a:latin typeface="Poppins ExtraLight"/>
              <a:ea typeface="Poppins ExtraLight"/>
              <a:cs typeface="Poppins ExtraLight"/>
              <a:sym typeface="Poppins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7"/>
          <p:cNvPicPr preferRelativeResize="0">
            <a:picLocks noGrp="1"/>
          </p:cNvPicPr>
          <p:nvPr>
            <p:ph type="pic" idx="2"/>
          </p:nvPr>
        </p:nvPicPr>
        <p:blipFill rotWithShape="1">
          <a:blip r:embed="rId3">
            <a:alphaModFix/>
          </a:blip>
          <a:srcRect l="25481" r="25476"/>
          <a:stretch/>
        </p:blipFill>
        <p:spPr>
          <a:xfrm>
            <a:off x="0" y="0"/>
            <a:ext cx="4488223" cy="5143500"/>
          </a:xfrm>
          <a:prstGeom prst="rect">
            <a:avLst/>
          </a:prstGeom>
        </p:spPr>
      </p:pic>
      <p:sp>
        <p:nvSpPr>
          <p:cNvPr id="370" name="Google Shape;370;p47"/>
          <p:cNvSpPr txBox="1">
            <a:spLocks noGrp="1"/>
          </p:cNvSpPr>
          <p:nvPr>
            <p:ph type="title"/>
          </p:nvPr>
        </p:nvSpPr>
        <p:spPr>
          <a:xfrm>
            <a:off x="4812829" y="1122218"/>
            <a:ext cx="4185698" cy="355369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latin typeface="Poppins ExtraLight"/>
                <a:ea typeface="Poppins ExtraLight"/>
                <a:cs typeface="Poppins ExtraLight"/>
                <a:sym typeface="Poppins ExtraLight"/>
              </a:rPr>
              <a:t> </a:t>
            </a:r>
            <a:br>
              <a:rPr lang="en-US" sz="2400" dirty="0">
                <a:latin typeface="Poppins ExtraLight"/>
                <a:ea typeface="Poppins ExtraLight"/>
                <a:cs typeface="Poppins ExtraLight"/>
                <a:sym typeface="Poppins ExtraLight"/>
              </a:rPr>
            </a:br>
            <a:r>
              <a:rPr lang="en-US" sz="2400" dirty="0">
                <a:latin typeface="Poppins ExtraLight"/>
                <a:ea typeface="Poppins ExtraLight"/>
                <a:cs typeface="Poppins ExtraLight"/>
                <a:sym typeface="Poppins ExtraLight"/>
              </a:rPr>
              <a:t>Selecting the right vendors is crucial for project success. Criteria for vendor selection may include cost, quality, experience, reputation, and compliance with project requirements.</a:t>
            </a:r>
            <a:br>
              <a:rPr lang="en-US" sz="2400" dirty="0">
                <a:latin typeface="Poppins ExtraLight"/>
                <a:ea typeface="Poppins ExtraLight"/>
                <a:cs typeface="Poppins ExtraLight"/>
                <a:sym typeface="Poppins ExtraLight"/>
              </a:rPr>
            </a:br>
            <a:endParaRPr sz="2400" dirty="0">
              <a:latin typeface="Poppins ExtraLight"/>
              <a:ea typeface="Poppins ExtraLight"/>
              <a:cs typeface="Poppins ExtraLight"/>
              <a:sym typeface="Poppins ExtraLight"/>
            </a:endParaRPr>
          </a:p>
        </p:txBody>
      </p:sp>
      <p:sp>
        <p:nvSpPr>
          <p:cNvPr id="371" name="Google Shape;371;p47"/>
          <p:cNvSpPr txBox="1">
            <a:spLocks noGrp="1"/>
          </p:cNvSpPr>
          <p:nvPr>
            <p:ph type="subTitle" idx="1"/>
          </p:nvPr>
        </p:nvSpPr>
        <p:spPr>
          <a:xfrm>
            <a:off x="4812828" y="276909"/>
            <a:ext cx="4185697" cy="46084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kumimoji="0" lang="en-US" sz="2400" b="0" i="0" u="none" strike="noStrike" kern="0" cap="none" spc="0" normalizeH="0" baseline="0" noProof="0" dirty="0">
                <a:ln>
                  <a:noFill/>
                </a:ln>
                <a:solidFill>
                  <a:srgbClr val="F7F1E2"/>
                </a:solidFill>
                <a:effectLst/>
                <a:uLnTx/>
                <a:uFillTx/>
                <a:latin typeface="Poppins ExtraLight"/>
                <a:ea typeface="Poppins ExtraLight"/>
                <a:cs typeface="Poppins ExtraLight"/>
                <a:sym typeface="Poppins ExtraLight"/>
              </a:rPr>
              <a:t>Vendor Selection Criteria</a:t>
            </a:r>
            <a:endParaRPr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7" name="Google Shape;387;p49"/>
          <p:cNvSpPr txBox="1">
            <a:spLocks noGrp="1"/>
          </p:cNvSpPr>
          <p:nvPr>
            <p:ph type="title"/>
          </p:nvPr>
        </p:nvSpPr>
        <p:spPr>
          <a:xfrm>
            <a:off x="218210" y="445024"/>
            <a:ext cx="5164282" cy="43763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 Solicitation</a:t>
            </a:r>
            <a:br>
              <a:rPr lang="en-US" dirty="0"/>
            </a:br>
            <a:br>
              <a:rPr lang="en-US" dirty="0"/>
            </a:br>
            <a:r>
              <a:rPr lang="en-US" dirty="0"/>
              <a:t>During the solicitation phase, RFPs or IFBs are issued to potential vendors. This phase involves receiving and evaluating bids or proposals submitted by vendors.</a:t>
            </a:r>
            <a:endParaRPr dirty="0"/>
          </a:p>
        </p:txBody>
      </p:sp>
      <p:sp>
        <p:nvSpPr>
          <p:cNvPr id="386" name="Google Shape;386;p49"/>
          <p:cNvSpPr txBox="1">
            <a:spLocks noGrp="1"/>
          </p:cNvSpPr>
          <p:nvPr>
            <p:ph type="subTitle" idx="4294967295"/>
          </p:nvPr>
        </p:nvSpPr>
        <p:spPr>
          <a:xfrm>
            <a:off x="5663046" y="2709137"/>
            <a:ext cx="4260850" cy="3714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Sun’s mass compared to Earth’s</a:t>
            </a:r>
            <a:endParaRPr dirty="0"/>
          </a:p>
        </p:txBody>
      </p:sp>
      <p:sp>
        <p:nvSpPr>
          <p:cNvPr id="388" name="Google Shape;388;p49"/>
          <p:cNvSpPr txBox="1">
            <a:spLocks noGrp="1"/>
          </p:cNvSpPr>
          <p:nvPr>
            <p:ph type="subTitle" idx="4294967295"/>
          </p:nvPr>
        </p:nvSpPr>
        <p:spPr>
          <a:xfrm>
            <a:off x="5579919" y="3925525"/>
            <a:ext cx="4260850" cy="3730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Distance between Earth and the Moon</a:t>
            </a:r>
            <a:endParaRPr dirty="0"/>
          </a:p>
        </p:txBody>
      </p:sp>
      <p:pic>
        <p:nvPicPr>
          <p:cNvPr id="389" name="Google Shape;389;p49"/>
          <p:cNvPicPr preferRelativeResize="0">
            <a:picLocks noGrp="1"/>
          </p:cNvPicPr>
          <p:nvPr>
            <p:ph type="pic" idx="4294967295"/>
          </p:nvPr>
        </p:nvPicPr>
        <p:blipFill rotWithShape="1">
          <a:blip r:embed="rId3">
            <a:alphaModFix/>
          </a:blip>
          <a:srcRect l="28128" r="28124"/>
          <a:stretch/>
        </p:blipFill>
        <p:spPr>
          <a:xfrm>
            <a:off x="5768975" y="0"/>
            <a:ext cx="3375025"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52"/>
          <p:cNvGrpSpPr/>
          <p:nvPr/>
        </p:nvGrpSpPr>
        <p:grpSpPr>
          <a:xfrm>
            <a:off x="136085" y="177647"/>
            <a:ext cx="2134726" cy="2906387"/>
            <a:chOff x="1655550" y="790900"/>
            <a:chExt cx="2510262" cy="3417671"/>
          </a:xfrm>
        </p:grpSpPr>
        <p:sp>
          <p:nvSpPr>
            <p:cNvPr id="429" name="Google Shape;429;p52"/>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2"/>
            <p:cNvSpPr/>
            <p:nvPr/>
          </p:nvSpPr>
          <p:spPr>
            <a:xfrm>
              <a:off x="1735300" y="886765"/>
              <a:ext cx="2350730" cy="3115776"/>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1" name="Google Shape;431;p52"/>
          <p:cNvPicPr preferRelativeResize="0"/>
          <p:nvPr/>
        </p:nvPicPr>
        <p:blipFill rotWithShape="1">
          <a:blip r:embed="rId3">
            <a:alphaModFix/>
          </a:blip>
          <a:srcRect l="62846" t="10594" r="-592"/>
          <a:stretch/>
        </p:blipFill>
        <p:spPr>
          <a:xfrm>
            <a:off x="209175" y="305963"/>
            <a:ext cx="1988518" cy="2649753"/>
          </a:xfrm>
          <a:prstGeom prst="rect">
            <a:avLst/>
          </a:prstGeom>
          <a:noFill/>
          <a:ln>
            <a:noFill/>
          </a:ln>
        </p:spPr>
      </p:pic>
      <p:sp>
        <p:nvSpPr>
          <p:cNvPr id="432" name="Google Shape;432;p52"/>
          <p:cNvSpPr txBox="1">
            <a:spLocks noGrp="1"/>
          </p:cNvSpPr>
          <p:nvPr>
            <p:ph type="title"/>
          </p:nvPr>
        </p:nvSpPr>
        <p:spPr>
          <a:xfrm>
            <a:off x="2585348" y="177647"/>
            <a:ext cx="4605161" cy="44982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latin typeface="Poppins ExtraLight"/>
                <a:ea typeface="Poppins ExtraLight"/>
                <a:cs typeface="Poppins ExtraLight"/>
                <a:sym typeface="Poppins ExtraLight"/>
              </a:rPr>
              <a:t> </a:t>
            </a:r>
            <a:br>
              <a:rPr lang="en-US" sz="2400" dirty="0">
                <a:latin typeface="Poppins ExtraLight"/>
                <a:ea typeface="Poppins ExtraLight"/>
                <a:cs typeface="Poppins ExtraLight"/>
                <a:sym typeface="Poppins ExtraLight"/>
              </a:rPr>
            </a:br>
            <a:r>
              <a:rPr lang="en-US" sz="2400" dirty="0">
                <a:latin typeface="Poppins ExtraLight"/>
                <a:ea typeface="Poppins ExtraLight"/>
                <a:cs typeface="Poppins ExtraLight"/>
                <a:sym typeface="Poppins ExtraLight"/>
              </a:rPr>
              <a:t>Source selection involves evaluating bids or proposals and selecting the vendor who best meets the project requirements. Factors such as cost, quality, and vendor capabilities are considered during this phase.</a:t>
            </a:r>
            <a:br>
              <a:rPr lang="en-US" sz="2400" dirty="0">
                <a:latin typeface="Poppins ExtraLight"/>
                <a:ea typeface="Poppins ExtraLight"/>
                <a:cs typeface="Poppins ExtraLight"/>
                <a:sym typeface="Poppins ExtraLight"/>
              </a:rPr>
            </a:br>
            <a:endParaRPr sz="2400" dirty="0">
              <a:latin typeface="Poppins ExtraLight"/>
              <a:ea typeface="Poppins ExtraLight"/>
              <a:cs typeface="Poppins ExtraLight"/>
              <a:sym typeface="Poppins ExtraLight"/>
            </a:endParaRPr>
          </a:p>
        </p:txBody>
      </p:sp>
      <p:sp>
        <p:nvSpPr>
          <p:cNvPr id="433" name="Google Shape;433;p52"/>
          <p:cNvSpPr txBox="1">
            <a:spLocks noGrp="1"/>
          </p:cNvSpPr>
          <p:nvPr>
            <p:ph type="subTitle" idx="1"/>
          </p:nvPr>
        </p:nvSpPr>
        <p:spPr>
          <a:xfrm>
            <a:off x="2706030" y="305963"/>
            <a:ext cx="2958000" cy="10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en-US" sz="2400" b="0" i="0" u="none" strike="noStrike" kern="0" cap="none" spc="0" normalizeH="0" baseline="0" noProof="0" dirty="0">
                <a:ln>
                  <a:noFill/>
                </a:ln>
                <a:solidFill>
                  <a:srgbClr val="F7F1E2"/>
                </a:solidFill>
                <a:effectLst/>
                <a:uLnTx/>
                <a:uFillTx/>
                <a:latin typeface="Poppins ExtraLight"/>
                <a:ea typeface="Poppins ExtraLight"/>
                <a:cs typeface="Poppins ExtraLight"/>
                <a:sym typeface="Poppins ExtraLight"/>
              </a:rPr>
              <a:t>Source Selection</a:t>
            </a:r>
            <a:endParaRPr dirty="0"/>
          </a:p>
        </p:txBody>
      </p:sp>
      <p:pic>
        <p:nvPicPr>
          <p:cNvPr id="434" name="Google Shape;434;p52"/>
          <p:cNvPicPr preferRelativeResize="0"/>
          <p:nvPr/>
        </p:nvPicPr>
        <p:blipFill rotWithShape="1">
          <a:blip r:embed="rId4">
            <a:alphaModFix/>
          </a:blip>
          <a:srcRect l="46062" r="46062"/>
          <a:stretch/>
        </p:blipFill>
        <p:spPr>
          <a:xfrm>
            <a:off x="7367155" y="2225"/>
            <a:ext cx="1776847" cy="5139051"/>
          </a:xfrm>
          <a:prstGeom prst="rect">
            <a:avLst/>
          </a:prstGeom>
          <a:noFill/>
          <a:ln>
            <a:noFill/>
          </a:ln>
        </p:spPr>
      </p:pic>
    </p:spTree>
  </p:cSld>
  <p:clrMapOvr>
    <a:masterClrMapping/>
  </p:clrMapOvr>
</p:sld>
</file>

<file path=ppt/theme/theme1.xml><?xml version="1.0" encoding="utf-8"?>
<a:theme xmlns:a="http://schemas.openxmlformats.org/drawingml/2006/main" name="Preserving Estuaries Worldwide by Slidesgo">
  <a:themeElements>
    <a:clrScheme name="Simple Light">
      <a:dk1>
        <a:srgbClr val="F7F1E2"/>
      </a:dk1>
      <a:lt1>
        <a:srgbClr val="4B4E2B"/>
      </a:lt1>
      <a:dk2>
        <a:srgbClr val="A3AA54"/>
      </a:dk2>
      <a:lt2>
        <a:srgbClr val="242516"/>
      </a:lt2>
      <a:accent1>
        <a:srgbClr val="E3E9A8"/>
      </a:accent1>
      <a:accent2>
        <a:srgbClr val="FFFFFF"/>
      </a:accent2>
      <a:accent3>
        <a:srgbClr val="FFFFFF"/>
      </a:accent3>
      <a:accent4>
        <a:srgbClr val="FFFFFF"/>
      </a:accent4>
      <a:accent5>
        <a:srgbClr val="FFFFFF"/>
      </a:accent5>
      <a:accent6>
        <a:srgbClr val="FFFFFF"/>
      </a:accent6>
      <a:hlink>
        <a:srgbClr val="F7F1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627</Words>
  <Application>Microsoft Office PowerPoint</Application>
  <PresentationFormat>On-screen Show (16:9)</PresentationFormat>
  <Paragraphs>37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Poppins</vt:lpstr>
      <vt:lpstr>Arial</vt:lpstr>
      <vt:lpstr>Poppins ExtraLight</vt:lpstr>
      <vt:lpstr>Poppins SemiBold</vt:lpstr>
      <vt:lpstr>Nunito Light</vt:lpstr>
      <vt:lpstr>Preserving Estuaries Worldwide by Slidesgo</vt:lpstr>
      <vt:lpstr>Title: Procurement in Project Management Subtitle: Understanding the Essentials </vt:lpstr>
      <vt:lpstr>Introduction to Procurement </vt:lpstr>
      <vt:lpstr>Procurement Process Overview </vt:lpstr>
      <vt:lpstr>Procurement Planning  Procurement planning is the initial phase where project needs and requirements are identified. This phase also involves determining the procurement methods and strategies to be employed, aligning them with project goals and objectives. </vt:lpstr>
      <vt:lpstr>Types of Procurement</vt:lpstr>
      <vt:lpstr>Procurement Documents  Essential procurement documents include Request for Proposal (RFP), Invitation for Bid (IFB), and the final contract. These documents provide detailed information about project requirements, specifications, and terms and conditions.</vt:lpstr>
      <vt:lpstr>  Selecting the right vendors is crucial for project success. Criteria for vendor selection may include cost, quality, experience, reputation, and compliance with project requirements. </vt:lpstr>
      <vt:lpstr> Solicitation  During the solicitation phase, RFPs or IFBs are issued to potential vendors. This phase involves receiving and evaluating bids or proposals submitted by vendors.</vt:lpstr>
      <vt:lpstr>  Source selection involves evaluating bids or proposals and selecting the vendor who best meets the project requirements. Factors such as cost, quality, and vendor capabilities are considered during this phase. </vt:lpstr>
      <vt:lpstr>Contract Administration </vt:lpstr>
      <vt:lpstr>Risk Management in Procurement </vt:lpstr>
      <vt:lpstr>RESOURCES</vt:lpstr>
      <vt:lpstr>Procurement Performance Measurement </vt:lpstr>
      <vt:lpstr> Procurement is important for project managers because it helps them manage resources well and keeps everything running smoothly. It ensures that everyone involved in a project talks to each other and works together. By planning ahead and ordering things early, they can avoid problems later on. This saves time and money and makes sure the project stays on track. </vt:lpstr>
      <vt:lpstr> Conclusion In conclusion, effective procurement is essential for project success. By understanding the procurement process and implementing best practices, project managers can ensure the timely acquisition of resources and the successful completion of project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Procurement in Project Management Subtitle: Understanding the Essentials</dc:title>
  <dc:creator>CHIIIEF</dc:creator>
  <cp:lastModifiedBy>derrick ofori Atuahene</cp:lastModifiedBy>
  <cp:revision>8</cp:revision>
  <dcterms:modified xsi:type="dcterms:W3CDTF">2024-03-10T01:48:53Z</dcterms:modified>
</cp:coreProperties>
</file>